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oppins Bold" charset="1" panose="00000800000000000000"/>
      <p:regular r:id="rId19"/>
    </p:embeddedFont>
    <p:embeddedFont>
      <p:font typeface="Poppins Italics" charset="1" panose="00000500000000000000"/>
      <p:regular r:id="rId20"/>
    </p:embeddedFont>
    <p:embeddedFont>
      <p:font typeface="Bebas Neue Cyrillic" charset="1" panose="02000506000000020004"/>
      <p:regular r:id="rId21"/>
    </p:embeddedFont>
    <p:embeddedFont>
      <p:font typeface="Canva Sans Bold" charset="1" panose="020B0803030501040103"/>
      <p:regular r:id="rId22"/>
    </p:embeddedFont>
    <p:embeddedFont>
      <p:font typeface="Canva Sans" charset="1" panose="020B0503030501040103"/>
      <p:regular r:id="rId23"/>
    </p:embeddedFont>
    <p:embeddedFont>
      <p:font typeface="League Spartan" charset="1" panose="000008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https://app.powerbi.com/groups/me/reports/e9c775c4-2064-4c35-91ef-188dc807a547/47dc895c11200d3632de?experience=power-bi" TargetMode="External" Type="http://schemas.openxmlformats.org/officeDocument/2006/relationships/hyperlink"/><Relationship Id="rId7" Target="https://app.powerbi.com/groups/me/reports/e9c775c4-2064-4c35-91ef-188dc807a547/47dc895c11200d3632de?experience=power-bi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http://www.linkedin.com/in/pavan-ahire-260940364" TargetMode="External" Type="http://schemas.openxmlformats.org/officeDocument/2006/relationships/hyperlink"/><Relationship Id="rId5" Target="http://www.linkedin.com/in/pavan-ahire-260940364" TargetMode="External" Type="http://schemas.openxmlformats.org/officeDocument/2006/relationships/hyperlink"/><Relationship Id="rId6" Target="../media/image12.png" Type="http://schemas.openxmlformats.org/officeDocument/2006/relationships/image"/><Relationship Id="rId7" Target="https://github.com/pavan-ahire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jpeg" Type="http://schemas.openxmlformats.org/officeDocument/2006/relationships/image"/><Relationship Id="rId5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Relationship Id="rId4" Target="../media/image4.jpeg" Type="http://schemas.openxmlformats.org/officeDocument/2006/relationships/image"/><Relationship Id="rId5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29497" y="833898"/>
            <a:ext cx="8229005" cy="3621816"/>
          </a:xfrm>
          <a:custGeom>
            <a:avLst/>
            <a:gdLst/>
            <a:ahLst/>
            <a:cxnLst/>
            <a:rect r="r" b="b" t="t" l="l"/>
            <a:pathLst>
              <a:path h="3621816" w="8229005">
                <a:moveTo>
                  <a:pt x="0" y="0"/>
                </a:moveTo>
                <a:lnTo>
                  <a:pt x="8229006" y="0"/>
                </a:lnTo>
                <a:lnTo>
                  <a:pt x="8229006" y="3621816"/>
                </a:lnTo>
                <a:lnTo>
                  <a:pt x="0" y="36218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7156" t="-17882" r="-38228" b="-10066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169592" y="4737733"/>
            <a:ext cx="9948816" cy="24713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10"/>
              </a:lnSpc>
            </a:pPr>
            <a:r>
              <a:rPr lang="en-US" b="true" sz="6935">
                <a:solidFill>
                  <a:srgbClr val="FF3131"/>
                </a:solidFill>
                <a:latin typeface="Poppins Bold"/>
                <a:ea typeface="Poppins Bold"/>
                <a:cs typeface="Poppins Bold"/>
                <a:sym typeface="Poppins Bold"/>
              </a:rPr>
              <a:t>TELECOM CUSTOMERS CHURN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497580" y="8418974"/>
            <a:ext cx="3153782" cy="508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73"/>
              </a:lnSpc>
              <a:spcBef>
                <a:spcPct val="0"/>
              </a:spcBef>
            </a:pPr>
            <a:r>
              <a:rPr lang="en-US" sz="2838" i="true">
                <a:solidFill>
                  <a:srgbClr val="020202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 - PRESENTED BY -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629597" y="8959879"/>
            <a:ext cx="4889748" cy="746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i="true">
                <a:solidFill>
                  <a:srgbClr val="020202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Pavan Ahire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795349" y="906672"/>
            <a:ext cx="14697302" cy="8256911"/>
          </a:xfrm>
          <a:custGeom>
            <a:avLst/>
            <a:gdLst/>
            <a:ahLst/>
            <a:cxnLst/>
            <a:rect r="r" b="b" t="t" l="l"/>
            <a:pathLst>
              <a:path h="8256911" w="14697302">
                <a:moveTo>
                  <a:pt x="0" y="0"/>
                </a:moveTo>
                <a:lnTo>
                  <a:pt x="14697302" y="0"/>
                </a:lnTo>
                <a:lnTo>
                  <a:pt x="14697302" y="8256912"/>
                </a:lnTo>
                <a:lnTo>
                  <a:pt x="0" y="8256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46" t="-3391" r="-1782" b="-382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156551"/>
            <a:ext cx="6369597" cy="872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5"/>
              </a:lnSpc>
            </a:pPr>
            <a:r>
              <a:rPr lang="en-US" sz="5039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DASHBOARD</a:t>
            </a:r>
          </a:p>
        </p:txBody>
      </p:sp>
    </p:spTree>
  </p:cSld>
  <p:clrMapOvr>
    <a:masterClrMapping/>
  </p:clrMapOvr>
  <p:transition spd="fast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sp>
        <p:nvSpPr>
          <p:cNvPr name="Freeform 5" id="5">
            <a:hlinkClick r:id="rId6" tooltip="https://app.powerbi.com/groups/me/reports/e9c775c4-2064-4c35-91ef-188dc807a547/47dc895c11200d3632de?experience=power-bi"/>
          </p:cNvPr>
          <p:cNvSpPr/>
          <p:nvPr/>
        </p:nvSpPr>
        <p:spPr>
          <a:xfrm flipH="false" flipV="false" rot="0">
            <a:off x="5486400" y="4498432"/>
            <a:ext cx="7315200" cy="1290135"/>
          </a:xfrm>
          <a:custGeom>
            <a:avLst/>
            <a:gdLst/>
            <a:ahLst/>
            <a:cxnLst/>
            <a:rect r="r" b="b" t="t" l="l"/>
            <a:pathLst>
              <a:path h="1290135" w="7315200">
                <a:moveTo>
                  <a:pt x="0" y="0"/>
                </a:moveTo>
                <a:lnTo>
                  <a:pt x="7315200" y="0"/>
                </a:lnTo>
                <a:lnTo>
                  <a:pt x="7315200" y="1290136"/>
                </a:lnTo>
                <a:lnTo>
                  <a:pt x="0" y="12901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942975"/>
            <a:ext cx="6036698" cy="738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b="true" sz="4300">
                <a:solidFill>
                  <a:srgbClr val="2E71E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Link To The Dashboard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65398" y="4810420"/>
            <a:ext cx="4586226" cy="752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b="true" sz="4499" u="sng">
                <a:solidFill>
                  <a:srgbClr val="2E71EC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7" tooltip="https://app.powerbi.com/groups/me/reports/e9c775c4-2064-4c35-91ef-188dc807a547/47dc895c11200d3632de?experience=power-bi"/>
              </a:rPr>
              <a:t>click here</a:t>
            </a:r>
          </a:p>
        </p:txBody>
      </p:sp>
    </p:spTree>
  </p:cSld>
  <p:clrMapOvr>
    <a:masterClrMapping/>
  </p:clrMapOvr>
  <p:transition spd="fast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959201" y="914400"/>
            <a:ext cx="6369597" cy="95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4"/>
              </a:lnSpc>
            </a:pPr>
            <a:r>
              <a:rPr lang="en-US" sz="5539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084094"/>
            <a:ext cx="16110989" cy="1162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1"/>
              </a:lnSpc>
            </a:pPr>
            <a:r>
              <a:rPr lang="en-US" sz="2222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The </a:t>
            </a:r>
            <a:r>
              <a:rPr lang="en-US" sz="2222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Telecom Customer Churn </a:t>
            </a:r>
            <a:r>
              <a:rPr lang="en-US" sz="2222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Analysis</a:t>
            </a:r>
            <a:r>
              <a:rPr lang="en-US" sz="2222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indicates that customer retention is a key business concern. The study shows higher churn among customers with </a:t>
            </a:r>
            <a:r>
              <a:rPr lang="en-US" b="true" sz="2222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month-to-month contracts, higher monthly charges</a:t>
            </a:r>
            <a:r>
              <a:rPr lang="en-US" sz="2222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and those using</a:t>
            </a:r>
            <a:r>
              <a:rPr lang="en-US" b="true" sz="2222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fiber optic internet services.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471728"/>
            <a:ext cx="10977449" cy="19803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2"/>
              </a:lnSpc>
            </a:pPr>
            <a:r>
              <a:rPr lang="en-US" b="true" sz="2273">
                <a:solidFill>
                  <a:srgbClr val="231F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Insights</a:t>
            </a:r>
            <a:r>
              <a:rPr lang="en-US" sz="22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 marL="490762" indent="-245381" lvl="1">
              <a:lnSpc>
                <a:spcPts val="3182"/>
              </a:lnSpc>
              <a:buFont typeface="Arial"/>
              <a:buChar char="•"/>
            </a:pPr>
            <a:r>
              <a:rPr lang="en-US" sz="22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Churn rate is significantly </a:t>
            </a:r>
            <a:r>
              <a:rPr lang="en-US" b="true" sz="227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higher for short-term contract customers.</a:t>
            </a:r>
          </a:p>
          <a:p>
            <a:pPr algn="l" marL="490762" indent="-245381" lvl="1">
              <a:lnSpc>
                <a:spcPts val="3182"/>
              </a:lnSpc>
              <a:buFont typeface="Arial"/>
              <a:buChar char="•"/>
            </a:pPr>
            <a:r>
              <a:rPr lang="en-US" sz="22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Customers with higher monthly charges tend to discontinue services.</a:t>
            </a:r>
          </a:p>
          <a:p>
            <a:pPr algn="l" marL="490762" indent="-245381" lvl="1">
              <a:lnSpc>
                <a:spcPts val="3182"/>
              </a:lnSpc>
              <a:buFont typeface="Arial"/>
              <a:buChar char="•"/>
            </a:pPr>
            <a:r>
              <a:rPr lang="en-US" b="true" sz="227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Fiber optic users</a:t>
            </a:r>
            <a:r>
              <a:rPr lang="en-US" sz="22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show </a:t>
            </a:r>
            <a:r>
              <a:rPr lang="en-US" b="true" sz="227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higher churn</a:t>
            </a:r>
            <a:r>
              <a:rPr lang="en-US" sz="22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compared to </a:t>
            </a:r>
            <a:r>
              <a:rPr lang="en-US" b="true" sz="227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DSL or no-internet users.</a:t>
            </a:r>
          </a:p>
          <a:p>
            <a:pPr algn="l" marL="490762" indent="-245381" lvl="1">
              <a:lnSpc>
                <a:spcPts val="3182"/>
              </a:lnSpc>
              <a:buFont typeface="Arial"/>
              <a:buChar char="•"/>
            </a:pPr>
            <a:r>
              <a:rPr lang="en-US" sz="22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Senior citizens and customers without dependents are more likely to </a:t>
            </a:r>
            <a:r>
              <a:rPr lang="en-US" b="true" sz="227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churn</a:t>
            </a:r>
            <a:r>
              <a:rPr lang="en-US" sz="227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667377"/>
            <a:ext cx="11938191" cy="193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b="true" sz="2200">
                <a:solidFill>
                  <a:srgbClr val="231F2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Recommendations</a:t>
            </a: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 marL="474986" indent="-237493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Introduce </a:t>
            </a:r>
            <a:r>
              <a:rPr lang="en-US" b="true" sz="22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loyalty benefits</a:t>
            </a: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and </a:t>
            </a:r>
            <a:r>
              <a:rPr lang="en-US" b="true" sz="22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targeted retention</a:t>
            </a: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offers for </a:t>
            </a:r>
            <a:r>
              <a:rPr lang="en-US" b="true" sz="22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at-risk customers</a:t>
            </a: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 marL="474986" indent="-237493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Provide </a:t>
            </a:r>
            <a:r>
              <a:rPr lang="en-US" b="true" sz="2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better service quality </a:t>
            </a: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and </a:t>
            </a:r>
            <a:r>
              <a:rPr lang="en-US" b="true" sz="2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technical support for fiber users.</a:t>
            </a:r>
          </a:p>
          <a:p>
            <a:pPr algn="l" marL="474986" indent="-237493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Encourage customers to </a:t>
            </a:r>
            <a:r>
              <a:rPr lang="en-US" b="true" sz="2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switch to long-term contracts </a:t>
            </a: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through </a:t>
            </a:r>
            <a:r>
              <a:rPr lang="en-US" b="true" sz="22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attractive incentives</a:t>
            </a: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 marL="474986" indent="-237493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Develop </a:t>
            </a:r>
            <a:r>
              <a:rPr lang="en-US" b="true" sz="22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personalized plans</a:t>
            </a: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to enhance </a:t>
            </a:r>
            <a:r>
              <a:rPr lang="en-US" b="true" sz="2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customer satisfaction </a:t>
            </a:r>
            <a:r>
              <a:rPr lang="en-US" sz="22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and reduce churn.</a:t>
            </a:r>
          </a:p>
        </p:txBody>
      </p:sp>
    </p:spTree>
  </p:cSld>
  <p:clrMapOvr>
    <a:masterClrMapping/>
  </p:clrMapOvr>
  <p:transition spd="fast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98500" y="3124200"/>
            <a:ext cx="5245100" cy="1332778"/>
            <a:chOff x="0" y="0"/>
            <a:chExt cx="1381426" cy="3510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81426" cy="351020"/>
            </a:xfrm>
            <a:custGeom>
              <a:avLst/>
              <a:gdLst/>
              <a:ahLst/>
              <a:cxnLst/>
              <a:rect r="r" b="b" t="t" l="l"/>
              <a:pathLst>
                <a:path h="351020" w="1381426">
                  <a:moveTo>
                    <a:pt x="75277" y="0"/>
                  </a:moveTo>
                  <a:lnTo>
                    <a:pt x="1306148" y="0"/>
                  </a:lnTo>
                  <a:cubicBezTo>
                    <a:pt x="1326113" y="0"/>
                    <a:pt x="1345260" y="7931"/>
                    <a:pt x="1359377" y="22048"/>
                  </a:cubicBezTo>
                  <a:cubicBezTo>
                    <a:pt x="1373495" y="36166"/>
                    <a:pt x="1381426" y="55313"/>
                    <a:pt x="1381426" y="75277"/>
                  </a:cubicBezTo>
                  <a:lnTo>
                    <a:pt x="1381426" y="275742"/>
                  </a:lnTo>
                  <a:cubicBezTo>
                    <a:pt x="1381426" y="295707"/>
                    <a:pt x="1373495" y="314854"/>
                    <a:pt x="1359377" y="328971"/>
                  </a:cubicBezTo>
                  <a:cubicBezTo>
                    <a:pt x="1345260" y="343089"/>
                    <a:pt x="1326113" y="351020"/>
                    <a:pt x="1306148" y="351020"/>
                  </a:cubicBezTo>
                  <a:lnTo>
                    <a:pt x="75277" y="351020"/>
                  </a:lnTo>
                  <a:cubicBezTo>
                    <a:pt x="55313" y="351020"/>
                    <a:pt x="36166" y="343089"/>
                    <a:pt x="22048" y="328971"/>
                  </a:cubicBezTo>
                  <a:cubicBezTo>
                    <a:pt x="7931" y="314854"/>
                    <a:pt x="0" y="295707"/>
                    <a:pt x="0" y="275742"/>
                  </a:cubicBezTo>
                  <a:lnTo>
                    <a:pt x="0" y="75277"/>
                  </a:lnTo>
                  <a:cubicBezTo>
                    <a:pt x="0" y="55313"/>
                    <a:pt x="7931" y="36166"/>
                    <a:pt x="22048" y="22048"/>
                  </a:cubicBezTo>
                  <a:cubicBezTo>
                    <a:pt x="36166" y="7931"/>
                    <a:pt x="55313" y="0"/>
                    <a:pt x="75277" y="0"/>
                  </a:cubicBezTo>
                  <a:close/>
                </a:path>
              </a:pathLst>
            </a:custGeom>
            <a:solidFill>
              <a:srgbClr val="FF3131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381426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741400" y="3124200"/>
            <a:ext cx="5118100" cy="1332778"/>
            <a:chOff x="0" y="0"/>
            <a:chExt cx="1347977" cy="3510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47977" cy="351020"/>
            </a:xfrm>
            <a:custGeom>
              <a:avLst/>
              <a:gdLst/>
              <a:ahLst/>
              <a:cxnLst/>
              <a:rect r="r" b="b" t="t" l="l"/>
              <a:pathLst>
                <a:path h="351020" w="1347977">
                  <a:moveTo>
                    <a:pt x="77145" y="0"/>
                  </a:moveTo>
                  <a:lnTo>
                    <a:pt x="1270832" y="0"/>
                  </a:lnTo>
                  <a:cubicBezTo>
                    <a:pt x="1291292" y="0"/>
                    <a:pt x="1310914" y="8128"/>
                    <a:pt x="1325382" y="22595"/>
                  </a:cubicBezTo>
                  <a:cubicBezTo>
                    <a:pt x="1339849" y="37063"/>
                    <a:pt x="1347977" y="56685"/>
                    <a:pt x="1347977" y="77145"/>
                  </a:cubicBezTo>
                  <a:lnTo>
                    <a:pt x="1347977" y="273874"/>
                  </a:lnTo>
                  <a:cubicBezTo>
                    <a:pt x="1347977" y="316480"/>
                    <a:pt x="1313438" y="351020"/>
                    <a:pt x="1270832" y="351020"/>
                  </a:cubicBezTo>
                  <a:lnTo>
                    <a:pt x="77145" y="351020"/>
                  </a:lnTo>
                  <a:cubicBezTo>
                    <a:pt x="34539" y="351020"/>
                    <a:pt x="0" y="316480"/>
                    <a:pt x="0" y="273874"/>
                  </a:cubicBezTo>
                  <a:lnTo>
                    <a:pt x="0" y="77145"/>
                  </a:lnTo>
                  <a:cubicBezTo>
                    <a:pt x="0" y="34539"/>
                    <a:pt x="34539" y="0"/>
                    <a:pt x="77145" y="0"/>
                  </a:cubicBezTo>
                  <a:close/>
                </a:path>
              </a:pathLst>
            </a:custGeom>
            <a:solidFill>
              <a:srgbClr val="FF313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347977" cy="398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111348" y="5809932"/>
            <a:ext cx="3560126" cy="495685"/>
            <a:chOff x="0" y="0"/>
            <a:chExt cx="937646" cy="13055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37646" cy="130551"/>
            </a:xfrm>
            <a:custGeom>
              <a:avLst/>
              <a:gdLst/>
              <a:ahLst/>
              <a:cxnLst/>
              <a:rect r="r" b="b" t="t" l="l"/>
              <a:pathLst>
                <a:path h="130551" w="937646">
                  <a:moveTo>
                    <a:pt x="65275" y="0"/>
                  </a:moveTo>
                  <a:lnTo>
                    <a:pt x="872371" y="0"/>
                  </a:lnTo>
                  <a:cubicBezTo>
                    <a:pt x="908422" y="0"/>
                    <a:pt x="937646" y="29225"/>
                    <a:pt x="937646" y="65275"/>
                  </a:cubicBezTo>
                  <a:lnTo>
                    <a:pt x="937646" y="65275"/>
                  </a:lnTo>
                  <a:cubicBezTo>
                    <a:pt x="937646" y="101326"/>
                    <a:pt x="908422" y="130551"/>
                    <a:pt x="872371" y="130551"/>
                  </a:cubicBezTo>
                  <a:lnTo>
                    <a:pt x="65275" y="130551"/>
                  </a:lnTo>
                  <a:cubicBezTo>
                    <a:pt x="29225" y="130551"/>
                    <a:pt x="0" y="101326"/>
                    <a:pt x="0" y="65275"/>
                  </a:cubicBezTo>
                  <a:lnTo>
                    <a:pt x="0" y="65275"/>
                  </a:lnTo>
                  <a:cubicBezTo>
                    <a:pt x="0" y="29225"/>
                    <a:pt x="29225" y="0"/>
                    <a:pt x="65275" y="0"/>
                  </a:cubicBezTo>
                  <a:close/>
                </a:path>
              </a:pathLst>
            </a:custGeom>
            <a:solidFill>
              <a:srgbClr val="2E71E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937646" cy="1781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028700" y="6872362"/>
            <a:ext cx="1212352" cy="1075105"/>
          </a:xfrm>
          <a:custGeom>
            <a:avLst/>
            <a:gdLst/>
            <a:ahLst/>
            <a:cxnLst/>
            <a:rect r="r" b="b" t="t" l="l"/>
            <a:pathLst>
              <a:path h="1075105" w="1212352">
                <a:moveTo>
                  <a:pt x="0" y="0"/>
                </a:moveTo>
                <a:lnTo>
                  <a:pt x="1212352" y="0"/>
                </a:lnTo>
                <a:lnTo>
                  <a:pt x="1212352" y="1075105"/>
                </a:lnTo>
                <a:lnTo>
                  <a:pt x="0" y="10751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990" t="-24742" r="-714829" b="-144012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933297" y="3191597"/>
            <a:ext cx="8421405" cy="1265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34"/>
              </a:lnSpc>
            </a:pPr>
            <a:r>
              <a:rPr lang="en-US" b="true" sz="7382">
                <a:solidFill>
                  <a:srgbClr val="2E71EC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THANK YOU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079125" y="5864698"/>
            <a:ext cx="3592349" cy="348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8"/>
              </a:lnSpc>
            </a:pPr>
            <a:r>
              <a:rPr lang="en-US" b="true" sz="2048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CONNECT WITH ME 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27343" y="7204504"/>
            <a:ext cx="6140534" cy="372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4" tooltip="http://www.linkedin.com/in/pavan-ahire-260940364"/>
              </a:rPr>
              <a:t>www.</a:t>
            </a:r>
            <a:r>
              <a:rPr lang="en-US" sz="22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5" tooltip="http://www.linkedin.com/in/pavan-ahire-260940364"/>
              </a:rPr>
              <a:t>linkedin.com/in/pavan-ahire-260940364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142410" y="7744536"/>
            <a:ext cx="984933" cy="1013912"/>
          </a:xfrm>
          <a:custGeom>
            <a:avLst/>
            <a:gdLst/>
            <a:ahLst/>
            <a:cxnLst/>
            <a:rect r="r" b="b" t="t" l="l"/>
            <a:pathLst>
              <a:path h="1013912" w="984933">
                <a:moveTo>
                  <a:pt x="0" y="0"/>
                </a:moveTo>
                <a:lnTo>
                  <a:pt x="984933" y="0"/>
                </a:lnTo>
                <a:lnTo>
                  <a:pt x="984933" y="1013912"/>
                </a:lnTo>
                <a:lnTo>
                  <a:pt x="0" y="10139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51374" t="-26235" r="-568817" b="-158739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2127343" y="8046081"/>
            <a:ext cx="4163295" cy="372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7" tooltip="https://github.com/pavan-ahire"/>
              </a:rPr>
              <a:t>https://github.com/pavan-ahire</a:t>
            </a:r>
          </a:p>
        </p:txBody>
      </p:sp>
    </p:spTree>
  </p:cSld>
  <p:clrMapOvr>
    <a:masterClrMapping/>
  </p:clrMapOvr>
  <p:transition spd="fast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908591" y="914400"/>
            <a:ext cx="4697947" cy="95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4"/>
              </a:lnSpc>
            </a:pPr>
            <a:r>
              <a:rPr lang="en-US" sz="5539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INDEX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60251" y="2234549"/>
            <a:ext cx="4590317" cy="431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true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1.C</a:t>
            </a:r>
            <a:r>
              <a:rPr lang="en-US" b="true" sz="2500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olor Theory / Color Palette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660251" y="2847301"/>
            <a:ext cx="3282233" cy="431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 Business Objective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538120" y="3460053"/>
            <a:ext cx="6808728" cy="431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 Approach To Prove The Business Insights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660251" y="4072804"/>
            <a:ext cx="3000833" cy="431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 Data Preparation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660251" y="4685556"/>
            <a:ext cx="2091264" cy="431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5. Key Visuals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660251" y="5298307"/>
            <a:ext cx="2058179" cy="431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6. Dashboard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660251" y="5911059"/>
            <a:ext cx="3707767" cy="431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7. Link to the Dashboard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60251" y="6523811"/>
            <a:ext cx="2095386" cy="431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b="true" sz="2500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8. Conclusion</a:t>
            </a:r>
          </a:p>
        </p:txBody>
      </p:sp>
    </p:spTree>
  </p:cSld>
  <p:clrMapOvr>
    <a:masterClrMapping/>
  </p:clrMapOvr>
  <p:transition spd="fast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908591" y="914400"/>
            <a:ext cx="4697947" cy="95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4"/>
              </a:lnSpc>
            </a:pPr>
            <a:r>
              <a:rPr lang="en-US" sz="5539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COLOR PALETTE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537290" y="733425"/>
            <a:ext cx="544482" cy="2662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52"/>
              </a:lnSpc>
            </a:pPr>
            <a:r>
              <a:rPr lang="en-US" sz="15537" b="true">
                <a:solidFill>
                  <a:srgbClr val="FF66C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255660" y="2605588"/>
            <a:ext cx="5150941" cy="381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24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Pink color represent the Female ratio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255660" y="3348672"/>
            <a:ext cx="4850194" cy="381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24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Blue color represent the Male ratio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241366" y="4087781"/>
            <a:ext cx="4511439" cy="381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24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Cyan color represent the Graphs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37290" y="1472534"/>
            <a:ext cx="544482" cy="2662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752"/>
              </a:lnSpc>
            </a:pPr>
            <a:r>
              <a:rPr lang="en-US" sz="15537" b="true">
                <a:solidFill>
                  <a:srgbClr val="2E71EC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514526" y="2197266"/>
            <a:ext cx="567245" cy="2771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61"/>
              </a:lnSpc>
            </a:pPr>
            <a:r>
              <a:rPr lang="en-US" b="true" sz="16187">
                <a:solidFill>
                  <a:srgbClr val="09F0F7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514526" y="3605410"/>
            <a:ext cx="567245" cy="2771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61"/>
              </a:lnSpc>
            </a:pPr>
            <a:r>
              <a:rPr lang="en-US" b="true" sz="16187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255660" y="5573948"/>
            <a:ext cx="6262458" cy="381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24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Red color represent the Data Labels of Graph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514526" y="2846086"/>
            <a:ext cx="567245" cy="2771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661"/>
              </a:lnSpc>
            </a:pPr>
            <a:r>
              <a:rPr lang="en-US" b="true" sz="16187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241366" y="4830865"/>
            <a:ext cx="7149589" cy="381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24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Yellow color represent the Paperless Billing Graphs</a:t>
            </a:r>
          </a:p>
        </p:txBody>
      </p:sp>
    </p:spTree>
  </p:cSld>
  <p:clrMapOvr>
    <a:masterClrMapping/>
  </p:clrMapOvr>
  <p:transition spd="fast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36678" y="914400"/>
            <a:ext cx="4646512" cy="95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4"/>
              </a:lnSpc>
            </a:pPr>
            <a:r>
              <a:rPr lang="en-US" sz="5539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BUSINESS OBJECTIVE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95579" y="2263516"/>
            <a:ext cx="15363721" cy="11891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21"/>
              </a:lnSpc>
            </a:pPr>
            <a:r>
              <a:rPr lang="en-US" sz="23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In</a:t>
            </a:r>
            <a:r>
              <a:rPr lang="en-US" sz="23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today’s competitive telecom market, customer retention has become a major challenge.</a:t>
            </a:r>
          </a:p>
          <a:p>
            <a:pPr algn="l">
              <a:lnSpc>
                <a:spcPts val="3221"/>
              </a:lnSpc>
            </a:pPr>
            <a:r>
              <a:rPr lang="en-US" sz="23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Many customers are discontinuing their services due to factors like high monthly charges, limited support, poor internet service experience, or short-term contracts.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47515" y="4609073"/>
            <a:ext cx="14876401" cy="363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1381" indent="-235691" lvl="1">
              <a:lnSpc>
                <a:spcPts val="3056"/>
              </a:lnSpc>
              <a:buFont typeface="Arial"/>
              <a:buChar char="•"/>
            </a:pPr>
            <a:r>
              <a:rPr lang="en-US" sz="2183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The</a:t>
            </a:r>
            <a:r>
              <a:rPr lang="en-US" sz="2183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company is facing a significant churn rate of </a:t>
            </a:r>
            <a:r>
              <a:rPr lang="en-US" b="true" sz="218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27%</a:t>
            </a:r>
            <a:r>
              <a:rPr lang="en-US" sz="2183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which directly impacts revenue and long-term growth.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2180" y="5372766"/>
            <a:ext cx="13795141" cy="744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0786" indent="-235393" lvl="1">
              <a:lnSpc>
                <a:spcPts val="3052"/>
              </a:lnSpc>
              <a:buFont typeface="Arial"/>
              <a:buChar char="•"/>
            </a:pPr>
            <a:r>
              <a:rPr lang="en-US" sz="21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However,</a:t>
            </a:r>
            <a:r>
              <a:rPr lang="en-US" sz="21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the organization currently lacks a clear understanding of which customer segments are most likely to churn, and what key factors influence this decision.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22180" y="6517530"/>
            <a:ext cx="14875190" cy="744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1354" indent="-235677" lvl="1">
              <a:lnSpc>
                <a:spcPts val="3056"/>
              </a:lnSpc>
              <a:buFont typeface="Arial"/>
              <a:buChar char="•"/>
            </a:pPr>
            <a:r>
              <a:rPr lang="en-US" sz="218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Therefore, it is essential to </a:t>
            </a:r>
            <a:r>
              <a:rPr lang="en-US" b="true" sz="218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analyze customer </a:t>
            </a:r>
            <a:r>
              <a:rPr lang="en-US" b="true" sz="218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and uncover patterns</a:t>
            </a:r>
            <a:r>
              <a:rPr lang="en-US" sz="218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that explain why customers are leaving and how to reduce churn in the future.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47515" y="3852765"/>
            <a:ext cx="13769807" cy="3562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Churn</a:t>
            </a:r>
            <a:r>
              <a:rPr lang="en-US" sz="21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refers to the percentage of customers who stop using a company’s services within a given period.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</p:spTree>
  </p:cSld>
  <p:clrMapOvr>
    <a:masterClrMapping/>
  </p:clrMapOvr>
  <p:transition spd="fast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62089" y="923925"/>
            <a:ext cx="9912969" cy="86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10"/>
              </a:lnSpc>
            </a:pPr>
            <a:r>
              <a:rPr lang="en-US" sz="5007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APPROACH TO PROVE THE BUSINESS OBJECTIVE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62089" y="2636227"/>
            <a:ext cx="15363721" cy="356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549" indent="-226774" lvl="1">
              <a:lnSpc>
                <a:spcPts val="2941"/>
              </a:lnSpc>
              <a:buFont typeface="Arial"/>
              <a:buChar char="•"/>
            </a:pPr>
            <a:r>
              <a:rPr lang="en-US" b="true" sz="21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</a:t>
            </a:r>
            <a:r>
              <a:rPr lang="en-US" b="true" sz="21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dentify churn patterns</a:t>
            </a:r>
            <a:r>
              <a:rPr lang="en-US" sz="2100">
                <a:solidFill>
                  <a:srgbClr val="FF3131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among</a:t>
            </a: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different customer segments such as gender, senior citizens, and contract types.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95579" y="3316317"/>
            <a:ext cx="14267694" cy="347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9792" indent="-224896" lvl="1">
              <a:lnSpc>
                <a:spcPts val="2916"/>
              </a:lnSpc>
              <a:buFont typeface="Arial"/>
              <a:buChar char="•"/>
            </a:pPr>
            <a:r>
              <a:rPr lang="en-US" b="true" sz="208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</a:t>
            </a:r>
            <a:r>
              <a:rPr lang="en-US" b="true" sz="208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alyze relationships</a:t>
            </a:r>
            <a:r>
              <a:rPr lang="en-US" sz="2083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between churn and key factors like monthly charges, tenure, and internet service type.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95579" y="3987346"/>
            <a:ext cx="13795141" cy="347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49196" indent="-224598" lvl="1">
              <a:lnSpc>
                <a:spcPts val="2912"/>
              </a:lnSpc>
              <a:buFont typeface="Arial"/>
              <a:buChar char="•"/>
            </a:pPr>
            <a:r>
              <a:rPr lang="en-US" b="true" sz="208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Compare churn behavior</a:t>
            </a:r>
            <a:r>
              <a:rPr lang="en-US" sz="208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across different services and payment methods.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62089" y="4658445"/>
            <a:ext cx="14875190" cy="363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1354" indent="-235677" lvl="1">
              <a:lnSpc>
                <a:spcPts val="3056"/>
              </a:lnSpc>
              <a:buFont typeface="Arial"/>
              <a:buChar char="•"/>
            </a:pPr>
            <a:r>
              <a:rPr lang="en-US" b="true" sz="218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Measure churn r</a:t>
            </a:r>
            <a:r>
              <a:rPr lang="en-US" b="true" sz="2183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ate and its impact on revenue</a:t>
            </a:r>
            <a:r>
              <a:rPr lang="en-US" sz="218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to understand financial implications.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95579" y="5329477"/>
            <a:ext cx="12816048" cy="356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Provi</a:t>
            </a:r>
            <a:r>
              <a:rPr lang="en-US" b="true" sz="2100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 insights and recommendations</a:t>
            </a:r>
            <a:r>
              <a:rPr lang="en-US" sz="21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that can help improve customer satisfaction and loyalty.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</p:spTree>
  </p:cSld>
  <p:clrMapOvr>
    <a:masterClrMapping/>
  </p:clrMapOvr>
  <p:transition spd="fast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62089" y="914400"/>
            <a:ext cx="6369597" cy="95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4"/>
              </a:lnSpc>
            </a:pPr>
            <a:r>
              <a:rPr lang="en-US" sz="5539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DATA PREPARATION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57065" y="2010587"/>
            <a:ext cx="8778226" cy="763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sz="2200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</a:t>
            </a:r>
            <a:r>
              <a:rPr lang="en-US" sz="2200" b="true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ataset Used </a:t>
            </a:r>
            <a:r>
              <a:rPr lang="en-US" sz="22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>
              <a:lnSpc>
                <a:spcPts val="3080"/>
              </a:lnSpc>
            </a:pPr>
            <a:r>
              <a:rPr lang="en-US" sz="22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             Telecom Customer Churn Data (7,042 records, 21 columns)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44082" y="3202587"/>
            <a:ext cx="1631500" cy="372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6"/>
              </a:lnSpc>
            </a:pPr>
            <a:r>
              <a:rPr lang="en-US" b="true" sz="2204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</a:t>
            </a:r>
            <a:r>
              <a:rPr lang="en-US" b="true" sz="2204">
                <a:solidFill>
                  <a:srgbClr val="FF3131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teps Taken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259832" y="3718074"/>
            <a:ext cx="9905048" cy="2969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4901" indent="-227450" lvl="1">
              <a:lnSpc>
                <a:spcPts val="2949"/>
              </a:lnSpc>
              <a:buAutoNum type="arabicPeriod" startAt="1"/>
            </a:pPr>
            <a:r>
              <a:rPr lang="en-US" sz="210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Importe</a:t>
            </a:r>
            <a:r>
              <a:rPr lang="en-US" sz="210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 the dataset into Power BI.</a:t>
            </a:r>
          </a:p>
          <a:p>
            <a:pPr algn="just" marL="454901" indent="-227450" lvl="1">
              <a:lnSpc>
                <a:spcPts val="2949"/>
              </a:lnSpc>
              <a:buAutoNum type="arabicPeriod" startAt="1"/>
            </a:pPr>
            <a:r>
              <a:rPr lang="en-US" sz="210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Removed duplicates and handled missing values (mainly in TotalCharges).</a:t>
            </a:r>
          </a:p>
          <a:p>
            <a:pPr algn="just" marL="454901" indent="-227450" lvl="1">
              <a:lnSpc>
                <a:spcPts val="2949"/>
              </a:lnSpc>
              <a:buAutoNum type="arabicPeriod" startAt="1"/>
            </a:pPr>
            <a:r>
              <a:rPr lang="en-US" sz="210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Converted data types – e.g., SeniorCitizen (0/1 → Yes/No).</a:t>
            </a:r>
          </a:p>
          <a:p>
            <a:pPr algn="just" marL="454901" indent="-227450" lvl="1">
              <a:lnSpc>
                <a:spcPts val="2949"/>
              </a:lnSpc>
              <a:buAutoNum type="arabicPeriod" startAt="1"/>
            </a:pPr>
            <a:r>
              <a:rPr lang="en-US" sz="210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Created new columns like:</a:t>
            </a:r>
          </a:p>
          <a:p>
            <a:pPr algn="just">
              <a:lnSpc>
                <a:spcPts val="2949"/>
              </a:lnSpc>
            </a:pPr>
          </a:p>
          <a:p>
            <a:pPr algn="just">
              <a:lnSpc>
                <a:spcPts val="2949"/>
              </a:lnSpc>
            </a:pPr>
            <a:r>
              <a:rPr lang="en-US" sz="210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   </a:t>
            </a:r>
          </a:p>
          <a:p>
            <a:pPr algn="just">
              <a:lnSpc>
                <a:spcPts val="2949"/>
              </a:lnSpc>
            </a:pPr>
          </a:p>
          <a:p>
            <a:pPr algn="just">
              <a:lnSpc>
                <a:spcPts val="294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075582" y="5183735"/>
            <a:ext cx="5620461" cy="1394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0172" indent="-215086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Tenure</a:t>
            </a:r>
            <a:r>
              <a:rPr lang="en-US" sz="199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(in months )</a:t>
            </a:r>
          </a:p>
          <a:p>
            <a:pPr algn="l" marL="430172" indent="-215086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Number of Services</a:t>
            </a:r>
          </a:p>
          <a:p>
            <a:pPr algn="l" marL="430172" indent="-215086" lvl="1">
              <a:lnSpc>
                <a:spcPts val="2789"/>
              </a:lnSpc>
              <a:buFont typeface="Arial"/>
              <a:buChar char="•"/>
            </a:pPr>
            <a:r>
              <a:rPr lang="en-US" sz="199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% of Partners, Dependents, Senior Citizens</a:t>
            </a:r>
          </a:p>
          <a:p>
            <a:pPr algn="l">
              <a:lnSpc>
                <a:spcPts val="2789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</p:spTree>
  </p:cSld>
  <p:clrMapOvr>
    <a:masterClrMapping/>
  </p:clrMapOvr>
  <p:transition spd="fast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244864" y="5143500"/>
            <a:ext cx="4399874" cy="3664715"/>
          </a:xfrm>
          <a:custGeom>
            <a:avLst/>
            <a:gdLst/>
            <a:ahLst/>
            <a:cxnLst/>
            <a:rect r="r" b="b" t="t" l="l"/>
            <a:pathLst>
              <a:path h="3664715" w="4399874">
                <a:moveTo>
                  <a:pt x="0" y="0"/>
                </a:moveTo>
                <a:lnTo>
                  <a:pt x="4399874" y="0"/>
                </a:lnTo>
                <a:lnTo>
                  <a:pt x="4399874" y="3664715"/>
                </a:lnTo>
                <a:lnTo>
                  <a:pt x="0" y="36647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08524" t="-126741" r="-14014" b="-135822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244864" y="1502489"/>
            <a:ext cx="4657172" cy="3012752"/>
          </a:xfrm>
          <a:custGeom>
            <a:avLst/>
            <a:gdLst/>
            <a:ahLst/>
            <a:cxnLst/>
            <a:rect r="r" b="b" t="t" l="l"/>
            <a:pathLst>
              <a:path h="3012752" w="4657172">
                <a:moveTo>
                  <a:pt x="0" y="0"/>
                </a:moveTo>
                <a:lnTo>
                  <a:pt x="4657172" y="0"/>
                </a:lnTo>
                <a:lnTo>
                  <a:pt x="4657172" y="3012752"/>
                </a:lnTo>
                <a:lnTo>
                  <a:pt x="0" y="30127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203" t="-50654" r="-262040" b="-180997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388490"/>
            <a:ext cx="6369597" cy="95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4"/>
              </a:lnSpc>
            </a:pPr>
            <a:r>
              <a:rPr lang="en-US" sz="5539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KEY VISUALS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069080" y="5607842"/>
            <a:ext cx="11729537" cy="356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Most customers have subscribed to </a:t>
            </a:r>
            <a:r>
              <a:rPr lang="en-US" b="true" sz="21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phone services</a:t>
            </a: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showing </a:t>
            </a:r>
            <a:r>
              <a:rPr lang="en-US" b="true" sz="21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strong</a:t>
            </a: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service adoption.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521997" y="1976309"/>
            <a:ext cx="11729537" cy="356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The</a:t>
            </a: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chart shows an almost equal split — </a:t>
            </a:r>
            <a:r>
              <a:rPr lang="en-US" b="true" sz="21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50.48% male</a:t>
            </a: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and </a:t>
            </a:r>
            <a:r>
              <a:rPr lang="en-US" b="true" sz="21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49.52% female</a:t>
            </a: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customers.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58463" y="2652608"/>
            <a:ext cx="11729537" cy="356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This</a:t>
            </a: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means gender has minimal impact on customer churn in this dataset.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558463" y="3332715"/>
            <a:ext cx="11729537" cy="356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male and female customers face similar service experiences and challenges.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069080" y="6145745"/>
            <a:ext cx="11729537" cy="727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The chart gives a clear visual comparison between users with and without phone service.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69080" y="7054475"/>
            <a:ext cx="11729537" cy="727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It helps identify that churn is influenced by other factors, not just phone service availability.</a:t>
            </a:r>
          </a:p>
        </p:txBody>
      </p:sp>
    </p:spTree>
  </p:cSld>
  <p:clrMapOvr>
    <a:masterClrMapping/>
  </p:clrMapOvr>
  <p:transition spd="fast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244864" y="1759139"/>
            <a:ext cx="6369597" cy="3209036"/>
          </a:xfrm>
          <a:custGeom>
            <a:avLst/>
            <a:gdLst/>
            <a:ahLst/>
            <a:cxnLst/>
            <a:rect r="r" b="b" t="t" l="l"/>
            <a:pathLst>
              <a:path h="3209036" w="6369597">
                <a:moveTo>
                  <a:pt x="0" y="0"/>
                </a:moveTo>
                <a:lnTo>
                  <a:pt x="6369597" y="0"/>
                </a:lnTo>
                <a:lnTo>
                  <a:pt x="6369597" y="3209037"/>
                </a:lnTo>
                <a:lnTo>
                  <a:pt x="0" y="32090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12254" t="-45945" r="-59669" b="-16597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35397" y="5143500"/>
            <a:ext cx="4234622" cy="4461883"/>
          </a:xfrm>
          <a:custGeom>
            <a:avLst/>
            <a:gdLst/>
            <a:ahLst/>
            <a:cxnLst/>
            <a:rect r="r" b="b" t="t" l="l"/>
            <a:pathLst>
              <a:path h="4461883" w="4234622">
                <a:moveTo>
                  <a:pt x="0" y="0"/>
                </a:moveTo>
                <a:lnTo>
                  <a:pt x="4234622" y="0"/>
                </a:lnTo>
                <a:lnTo>
                  <a:pt x="4234622" y="4461883"/>
                </a:lnTo>
                <a:lnTo>
                  <a:pt x="0" y="44618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494418"/>
            <a:ext cx="6369597" cy="95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4"/>
              </a:lnSpc>
            </a:pPr>
            <a:r>
              <a:rPr lang="en-US" sz="5539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KEY VISUALS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94485" y="1907420"/>
            <a:ext cx="10186476" cy="65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Multiple Lines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Streaming Movies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and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Streaming TV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are the most common add-on services among churned customers.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94485" y="2744984"/>
            <a:ext cx="10264992" cy="65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A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large number of customers who churned were using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entertainment-related services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suggesting these may </a:t>
            </a:r>
            <a:r>
              <a:rPr lang="en-US" b="true" sz="1900">
                <a:solidFill>
                  <a:srgbClr val="02020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not strongly retain customers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94485" y="3582548"/>
            <a:ext cx="10484673" cy="65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Services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like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Tech Support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and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Online Backup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have fewer churned users, possibly because customers using these services feel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more supported and loyal.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071400" y="6491540"/>
            <a:ext cx="11729537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DSL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serves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2.4K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customers, showing moderate adoption compared to Fiber Optic.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071400" y="7051227"/>
            <a:ext cx="11729537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1.5K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customers have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no internet service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representing a potential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upsell opportunity.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071400" y="5987351"/>
            <a:ext cx="11729537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Fiber Optic 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is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the most used service with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3.1K customers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indicating high demand or availability.</a:t>
            </a:r>
          </a:p>
        </p:txBody>
      </p:sp>
    </p:spTree>
  </p:cSld>
  <p:clrMapOvr>
    <a:masterClrMapping/>
  </p:clrMapOvr>
  <p:transition spd="fast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936042" y="9277476"/>
            <a:ext cx="4123435" cy="860422"/>
            <a:chOff x="0" y="0"/>
            <a:chExt cx="6450839" cy="134607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450838" cy="1346073"/>
            </a:xfrm>
            <a:custGeom>
              <a:avLst/>
              <a:gdLst/>
              <a:ahLst/>
              <a:cxnLst/>
              <a:rect r="r" b="b" t="t" l="l"/>
              <a:pathLst>
                <a:path h="1346073" w="6450838">
                  <a:moveTo>
                    <a:pt x="0" y="0"/>
                  </a:moveTo>
                  <a:lnTo>
                    <a:pt x="6450838" y="0"/>
                  </a:lnTo>
                  <a:lnTo>
                    <a:pt x="6450838" y="1346073"/>
                  </a:lnTo>
                  <a:lnTo>
                    <a:pt x="0" y="134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" t="0" r="-1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244864" y="1783869"/>
            <a:ext cx="3165528" cy="4121015"/>
          </a:xfrm>
          <a:custGeom>
            <a:avLst/>
            <a:gdLst/>
            <a:ahLst/>
            <a:cxnLst/>
            <a:rect r="r" b="b" t="t" l="l"/>
            <a:pathLst>
              <a:path h="4121015" w="3165528">
                <a:moveTo>
                  <a:pt x="0" y="0"/>
                </a:moveTo>
                <a:lnTo>
                  <a:pt x="3165528" y="0"/>
                </a:lnTo>
                <a:lnTo>
                  <a:pt x="3165528" y="4121014"/>
                </a:lnTo>
                <a:lnTo>
                  <a:pt x="0" y="41210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3096" t="-90325" r="-213105" b="-7753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6086364"/>
            <a:ext cx="6932578" cy="2740787"/>
          </a:xfrm>
          <a:custGeom>
            <a:avLst/>
            <a:gdLst/>
            <a:ahLst/>
            <a:cxnLst/>
            <a:rect r="r" b="b" t="t" l="l"/>
            <a:pathLst>
              <a:path h="2740787" w="6932578">
                <a:moveTo>
                  <a:pt x="0" y="0"/>
                </a:moveTo>
                <a:lnTo>
                  <a:pt x="6932578" y="0"/>
                </a:lnTo>
                <a:lnTo>
                  <a:pt x="6932578" y="2740787"/>
                </a:lnTo>
                <a:lnTo>
                  <a:pt x="0" y="27407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14231" t="-204531" r="-5907" b="-17264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494418"/>
            <a:ext cx="6369597" cy="954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54"/>
              </a:lnSpc>
            </a:pPr>
            <a:r>
              <a:rPr lang="en-US" sz="5539">
                <a:solidFill>
                  <a:srgbClr val="2E71EC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KEY VISUALS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31686" y="6048264"/>
            <a:ext cx="9440663" cy="65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Electronic Check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customers contribute the highest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monthly charges  180K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indicating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strong usage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of this payment method.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231686" y="7827662"/>
            <a:ext cx="9440663" cy="65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Mailed Check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shows the lowest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monthly charges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71K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highlighting it as the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least popular payment option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among customers.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31686" y="6771022"/>
            <a:ext cx="9440663" cy="989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Automatic payment methods (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Bank Transfer and Credit Card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) together account for a major share of total revenue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205K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showing a clear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preference for convenience.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711153" y="2703825"/>
            <a:ext cx="11729537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One-year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contracts show moderate loyalty with an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average tenure of 42 months.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711153" y="3465189"/>
            <a:ext cx="11729537" cy="65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Month-to-month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customers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stay the least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averaging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only 18 months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indicating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higher churn risk.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711153" y="1888326"/>
            <a:ext cx="11729537" cy="656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8" indent="-205109" lvl="1">
              <a:lnSpc>
                <a:spcPts val="2660"/>
              </a:lnSpc>
              <a:buFont typeface="Arial"/>
              <a:buChar char="•"/>
            </a:pP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Two-year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 contracts have the </a:t>
            </a:r>
            <a:r>
              <a:rPr lang="en-US" b="true" sz="1900">
                <a:solidFill>
                  <a:srgbClr val="E4232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highest average tenure (57 months)</a:t>
            </a:r>
            <a:r>
              <a:rPr lang="en-US" sz="1900">
                <a:solidFill>
                  <a:srgbClr val="020202"/>
                </a:solidFill>
                <a:latin typeface="Canva Sans"/>
                <a:ea typeface="Canva Sans"/>
                <a:cs typeface="Canva Sans"/>
                <a:sym typeface="Canva Sans"/>
              </a:rPr>
              <a:t>, showing stronger long-term retention.</a:t>
            </a:r>
          </a:p>
        </p:txBody>
      </p:sp>
    </p:spTree>
  </p:cSld>
  <p:clrMapOvr>
    <a:masterClrMapping/>
  </p:clrMapOvr>
  <p:transition spd="fast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DAG1IPivhpI</dc:identifier>
  <dcterms:modified xsi:type="dcterms:W3CDTF">2011-08-01T06:04:30Z</dcterms:modified>
  <cp:revision>1</cp:revision>
  <dc:title>telecom customers churn analysis</dc:title>
</cp:coreProperties>
</file>

<file path=docProps/thumbnail.jpeg>
</file>